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m4a" ContentType="audio/mp4"/>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91" r:id="rId1"/>
  </p:sldMasterIdLst>
  <p:sldIdLst>
    <p:sldId id="258" r:id="rId2"/>
    <p:sldId id="279" r:id="rId3"/>
    <p:sldId id="260" r:id="rId4"/>
    <p:sldId id="262" r:id="rId5"/>
    <p:sldId id="264" r:id="rId6"/>
    <p:sldId id="261" r:id="rId7"/>
    <p:sldId id="265" r:id="rId8"/>
    <p:sldId id="259" r:id="rId9"/>
    <p:sldId id="266" r:id="rId10"/>
    <p:sldId id="271" r:id="rId11"/>
    <p:sldId id="267" r:id="rId12"/>
    <p:sldId id="272" r:id="rId13"/>
    <p:sldId id="273" r:id="rId14"/>
    <p:sldId id="274" r:id="rId15"/>
    <p:sldId id="275" r:id="rId16"/>
    <p:sldId id="276" r:id="rId17"/>
    <p:sldId id="277" r:id="rId18"/>
    <p:sldId id="278" r:id="rId19"/>
    <p:sldId id="270" r:id="rId20"/>
    <p:sldId id="269" r:id="rId21"/>
    <p:sldId id="263"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79"/>
    <p:restoredTop sz="94444"/>
  </p:normalViewPr>
  <p:slideViewPr>
    <p:cSldViewPr snapToGrid="0" snapToObjects="1">
      <p:cViewPr varScale="1">
        <p:scale>
          <a:sx n="121" d="100"/>
          <a:sy n="121" d="100"/>
        </p:scale>
        <p:origin x="200" y="176"/>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675ED53-E68A-F543-9B37-836136EA601F}" type="datetimeFigureOut">
              <a:rPr lang="en-US" smtClean="0"/>
              <a:t>11/6/16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DAE17F-078F-094E-9748-00D237B034E2}"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19185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675ED53-E68A-F543-9B37-836136EA601F}" type="datetimeFigureOut">
              <a:rPr lang="en-US" smtClean="0"/>
              <a:t>11/6/16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DAE17F-078F-094E-9748-00D237B034E2}" type="slidenum">
              <a:rPr lang="en-US" smtClean="0"/>
              <a:t>‹#›</a:t>
            </a:fld>
            <a:endParaRPr lang="en-US"/>
          </a:p>
        </p:txBody>
      </p:sp>
    </p:spTree>
    <p:extLst>
      <p:ext uri="{BB962C8B-B14F-4D97-AF65-F5344CB8AC3E}">
        <p14:creationId xmlns:p14="http://schemas.microsoft.com/office/powerpoint/2010/main" val="13176380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675ED53-E68A-F543-9B37-836136EA601F}" type="datetimeFigureOut">
              <a:rPr lang="en-US" smtClean="0"/>
              <a:t>11/6/16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DAE17F-078F-094E-9748-00D237B034E2}" type="slidenum">
              <a:rPr lang="en-US" smtClean="0"/>
              <a:t>‹#›</a:t>
            </a:fld>
            <a:endParaRPr lang="en-US"/>
          </a:p>
        </p:txBody>
      </p:sp>
    </p:spTree>
    <p:extLst>
      <p:ext uri="{BB962C8B-B14F-4D97-AF65-F5344CB8AC3E}">
        <p14:creationId xmlns:p14="http://schemas.microsoft.com/office/powerpoint/2010/main" val="691792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675ED53-E68A-F543-9B37-836136EA601F}" type="datetimeFigureOut">
              <a:rPr lang="en-US" smtClean="0"/>
              <a:t>11/6/16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DAE17F-078F-094E-9748-00D237B034E2}" type="slidenum">
              <a:rPr lang="en-US" smtClean="0"/>
              <a:t>‹#›</a:t>
            </a:fld>
            <a:endParaRPr lang="en-US"/>
          </a:p>
        </p:txBody>
      </p:sp>
    </p:spTree>
    <p:extLst>
      <p:ext uri="{BB962C8B-B14F-4D97-AF65-F5344CB8AC3E}">
        <p14:creationId xmlns:p14="http://schemas.microsoft.com/office/powerpoint/2010/main" val="738206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75ED53-E68A-F543-9B37-836136EA601F}" type="datetimeFigureOut">
              <a:rPr lang="en-US" smtClean="0"/>
              <a:t>11/6/16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DAE17F-078F-094E-9748-00D237B034E2}"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277513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675ED53-E68A-F543-9B37-836136EA601F}" type="datetimeFigureOut">
              <a:rPr lang="en-US" smtClean="0"/>
              <a:t>11/6/16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DAE17F-078F-094E-9748-00D237B034E2}" type="slidenum">
              <a:rPr lang="en-US" smtClean="0"/>
              <a:t>‹#›</a:t>
            </a:fld>
            <a:endParaRPr lang="en-US"/>
          </a:p>
        </p:txBody>
      </p:sp>
    </p:spTree>
    <p:extLst>
      <p:ext uri="{BB962C8B-B14F-4D97-AF65-F5344CB8AC3E}">
        <p14:creationId xmlns:p14="http://schemas.microsoft.com/office/powerpoint/2010/main" val="12051767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675ED53-E68A-F543-9B37-836136EA601F}" type="datetimeFigureOut">
              <a:rPr lang="en-US" smtClean="0"/>
              <a:t>11/6/16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9DAE17F-078F-094E-9748-00D237B034E2}" type="slidenum">
              <a:rPr lang="en-US" smtClean="0"/>
              <a:t>‹#›</a:t>
            </a:fld>
            <a:endParaRPr lang="en-US"/>
          </a:p>
        </p:txBody>
      </p:sp>
    </p:spTree>
    <p:extLst>
      <p:ext uri="{BB962C8B-B14F-4D97-AF65-F5344CB8AC3E}">
        <p14:creationId xmlns:p14="http://schemas.microsoft.com/office/powerpoint/2010/main" val="3390383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675ED53-E68A-F543-9B37-836136EA601F}" type="datetimeFigureOut">
              <a:rPr lang="en-US" smtClean="0"/>
              <a:t>11/6/16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9DAE17F-078F-094E-9748-00D237B034E2}" type="slidenum">
              <a:rPr lang="en-US" smtClean="0"/>
              <a:t>‹#›</a:t>
            </a:fld>
            <a:endParaRPr lang="en-US"/>
          </a:p>
        </p:txBody>
      </p:sp>
    </p:spTree>
    <p:extLst>
      <p:ext uri="{BB962C8B-B14F-4D97-AF65-F5344CB8AC3E}">
        <p14:creationId xmlns:p14="http://schemas.microsoft.com/office/powerpoint/2010/main" val="9442060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A675ED53-E68A-F543-9B37-836136EA601F}" type="datetimeFigureOut">
              <a:rPr lang="en-US" smtClean="0"/>
              <a:t>11/6/16</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09DAE17F-078F-094E-9748-00D237B034E2}" type="slidenum">
              <a:rPr lang="en-US" smtClean="0"/>
              <a:t>‹#›</a:t>
            </a:fld>
            <a:endParaRPr lang="en-US"/>
          </a:p>
        </p:txBody>
      </p:sp>
    </p:spTree>
    <p:extLst>
      <p:ext uri="{BB962C8B-B14F-4D97-AF65-F5344CB8AC3E}">
        <p14:creationId xmlns:p14="http://schemas.microsoft.com/office/powerpoint/2010/main" val="15149356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A675ED53-E68A-F543-9B37-836136EA601F}" type="datetimeFigureOut">
              <a:rPr lang="en-US" smtClean="0"/>
              <a:t>11/6/16</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09DAE17F-078F-094E-9748-00D237B034E2}" type="slidenum">
              <a:rPr lang="en-US" smtClean="0"/>
              <a:t>‹#›</a:t>
            </a:fld>
            <a:endParaRPr lang="en-US"/>
          </a:p>
        </p:txBody>
      </p:sp>
    </p:spTree>
    <p:extLst>
      <p:ext uri="{BB962C8B-B14F-4D97-AF65-F5344CB8AC3E}">
        <p14:creationId xmlns:p14="http://schemas.microsoft.com/office/powerpoint/2010/main" val="9579221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75ED53-E68A-F543-9B37-836136EA601F}" type="datetimeFigureOut">
              <a:rPr lang="en-US" smtClean="0"/>
              <a:t>11/6/16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DAE17F-078F-094E-9748-00D237B034E2}" type="slidenum">
              <a:rPr lang="en-US" smtClean="0"/>
              <a:t>‹#›</a:t>
            </a:fld>
            <a:endParaRPr lang="en-US"/>
          </a:p>
        </p:txBody>
      </p:sp>
    </p:spTree>
    <p:extLst>
      <p:ext uri="{BB962C8B-B14F-4D97-AF65-F5344CB8AC3E}">
        <p14:creationId xmlns:p14="http://schemas.microsoft.com/office/powerpoint/2010/main" val="11277433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A675ED53-E68A-F543-9B37-836136EA601F}" type="datetimeFigureOut">
              <a:rPr lang="en-US" smtClean="0"/>
              <a:t>11/6/16</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09DAE17F-078F-094E-9748-00D237B034E2}"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9628986"/>
      </p:ext>
    </p:extLst>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4.xml"/><Relationship Id="rId4" Type="http://schemas.openxmlformats.org/officeDocument/2006/relationships/image" Target="../media/image2.jpg"/><Relationship Id="rId5" Type="http://schemas.openxmlformats.org/officeDocument/2006/relationships/image" Target="../media/image3.jpeg"/><Relationship Id="rId6" Type="http://schemas.openxmlformats.org/officeDocument/2006/relationships/image" Target="../media/image4.png"/><Relationship Id="rId1" Type="http://schemas.microsoft.com/office/2007/relationships/media" Target="../media/media1.m4a"/><Relationship Id="rId2" Type="http://schemas.openxmlformats.org/officeDocument/2006/relationships/audio" Target="../media/media1.m4a"/></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bbc.co.uk/religion/religions/taoism/beliefs/gods.shtml" TargetMode="External"/><Relationship Id="rId4" Type="http://schemas.openxmlformats.org/officeDocument/2006/relationships/hyperlink" Target="http://taoismfacts.weebly.com/holidays-and-festivals.html" TargetMode="External"/><Relationship Id="rId1" Type="http://schemas.openxmlformats.org/officeDocument/2006/relationships/slideLayout" Target="../slideLayouts/slideLayout2.xml"/><Relationship Id="rId2" Type="http://schemas.openxmlformats.org/officeDocument/2006/relationships/hyperlink" Target="http://www.thearda.com/learningcenter/religiondictionary.asp#Taoism"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10000" dirty="0" smtClean="0">
                <a:ea typeface="Desdemona" charset="0"/>
                <a:cs typeface="Desdemona" charset="0"/>
              </a:rPr>
              <a:t>TAOISM</a:t>
            </a:r>
            <a:endParaRPr lang="en-US" sz="10000" dirty="0">
              <a:ea typeface="Desdemona" charset="0"/>
              <a:cs typeface="Desdemona" charset="0"/>
            </a:endParaRPr>
          </a:p>
        </p:txBody>
      </p:sp>
      <p:pic>
        <p:nvPicPr>
          <p:cNvPr id="7" name="Content Placeholder 6"/>
          <p:cNvPicPr>
            <a:picLocks noGrp="1" noChangeAspect="1"/>
          </p:cNvPicPr>
          <p:nvPr>
            <p:ph sz="half" idx="1"/>
          </p:nvPr>
        </p:nvPicPr>
        <p:blipFill>
          <a:blip r:embed="rId4">
            <a:extLst>
              <a:ext uri="{28A0092B-C50C-407E-A947-70E740481C1C}">
                <a14:useLocalDpi xmlns:a14="http://schemas.microsoft.com/office/drawing/2010/main" val="0"/>
              </a:ext>
            </a:extLst>
          </a:blip>
          <a:stretch>
            <a:fillRect/>
          </a:stretch>
        </p:blipFill>
        <p:spPr>
          <a:xfrm>
            <a:off x="1204352" y="1846263"/>
            <a:ext cx="4723933" cy="4022725"/>
          </a:xfrm>
        </p:spPr>
      </p:pic>
      <p:pic>
        <p:nvPicPr>
          <p:cNvPr id="5" name="Content Placeholder 4"/>
          <p:cNvPicPr>
            <a:picLocks noGrp="1" noChangeAspect="1"/>
          </p:cNvPicPr>
          <p:nvPr>
            <p:ph sz="half" idx="2"/>
          </p:nvPr>
        </p:nvPicPr>
        <p:blipFill>
          <a:blip r:embed="rId5">
            <a:extLst>
              <a:ext uri="{28A0092B-C50C-407E-A947-70E740481C1C}">
                <a14:useLocalDpi xmlns:a14="http://schemas.microsoft.com/office/drawing/2010/main" val="0"/>
              </a:ext>
            </a:extLst>
          </a:blip>
          <a:stretch>
            <a:fillRect/>
          </a:stretch>
        </p:blipFill>
        <p:spPr>
          <a:xfrm>
            <a:off x="6547945" y="1996966"/>
            <a:ext cx="4035971" cy="3872022"/>
          </a:xfrm>
        </p:spPr>
      </p:pic>
      <p:pic>
        <p:nvPicPr>
          <p:cNvPr id="3" name="Sound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163300" y="5829300"/>
            <a:ext cx="812800" cy="812800"/>
          </a:xfrm>
          <a:prstGeom prst="rect">
            <a:avLst/>
          </a:prstGeom>
        </p:spPr>
      </p:pic>
    </p:spTree>
    <p:extLst>
      <p:ext uri="{BB962C8B-B14F-4D97-AF65-F5344CB8AC3E}">
        <p14:creationId xmlns:p14="http://schemas.microsoft.com/office/powerpoint/2010/main" val="1276386808"/>
      </p:ext>
    </p:extLst>
  </p:cSld>
  <p:clrMapOvr>
    <a:masterClrMapping/>
  </p:clrMapOvr>
  <mc:AlternateContent xmlns:mc="http://schemas.openxmlformats.org/markup-compatibility/2006" xmlns:p14="http://schemas.microsoft.com/office/powerpoint/2010/main">
    <mc:Choice Requires="p14">
      <p:transition spd="slow" p14:dur="2000" advTm="626"/>
    </mc:Choice>
    <mc:Fallback xmlns="">
      <p:transition spd="slow" advTm="62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8000" dirty="0"/>
              <a:t>Symbols</a:t>
            </a:r>
          </a:p>
        </p:txBody>
      </p:sp>
      <p:sp>
        <p:nvSpPr>
          <p:cNvPr id="3" name="Content Placeholder 2"/>
          <p:cNvSpPr>
            <a:spLocks noGrp="1"/>
          </p:cNvSpPr>
          <p:nvPr>
            <p:ph idx="1"/>
          </p:nvPr>
        </p:nvSpPr>
        <p:spPr/>
        <p:txBody>
          <a:bodyPr/>
          <a:lstStyle/>
          <a:p>
            <a:pPr>
              <a:lnSpc>
                <a:spcPct val="200000"/>
              </a:lnSpc>
              <a:buFont typeface="Wingdings" panose="05000000000000000000" pitchFamily="2" charset="2"/>
              <a:buChar char="q"/>
            </a:pPr>
            <a:r>
              <a:rPr lang="en-US" dirty="0">
                <a:solidFill>
                  <a:srgbClr val="191919"/>
                </a:solidFill>
                <a:latin typeface="Helvetica Neue"/>
              </a:rPr>
              <a:t> What is the </a:t>
            </a:r>
            <a:r>
              <a:rPr lang="en-US" dirty="0">
                <a:latin typeface="Adobe Caslon Pro Bold" panose="0205070206050A020403" pitchFamily="18" charset="0"/>
              </a:rPr>
              <a:t>Yin-Yang symbol </a:t>
            </a:r>
            <a:r>
              <a:rPr lang="en-US" dirty="0">
                <a:solidFill>
                  <a:srgbClr val="191919"/>
                </a:solidFill>
                <a:latin typeface="Helvetica Neue"/>
              </a:rPr>
              <a:t>Symbol looks like?</a:t>
            </a:r>
          </a:p>
          <a:p>
            <a:pPr marL="0" indent="0" algn="just">
              <a:lnSpc>
                <a:spcPct val="200000"/>
              </a:lnSpc>
              <a:buNone/>
            </a:pPr>
            <a:r>
              <a:rPr lang="en-US" dirty="0"/>
              <a:t>The black and white halves of the Yin-Yang symbol are similar to the two sides of a coin. They are different, and distinct, yet one could not exist without the other. The circle itself - which contains these two halves - is like the metal (silver, gold or copper) of the coin. It is what the two sides have in common - what makes them "the same."</a:t>
            </a:r>
            <a:endParaRPr lang="en-US" b="1" dirty="0"/>
          </a:p>
          <a:p>
            <a:pPr>
              <a:lnSpc>
                <a:spcPct val="200000"/>
              </a:lnSpc>
              <a:buFont typeface="Wingdings" panose="05000000000000000000" pitchFamily="2" charset="2"/>
              <a:buChar char="q"/>
            </a:pPr>
            <a:endParaRPr lang="en-US" b="1" dirty="0"/>
          </a:p>
          <a:p>
            <a:pPr>
              <a:lnSpc>
                <a:spcPct val="200000"/>
              </a:lnSpc>
              <a:buFont typeface="Wingdings" panose="05000000000000000000" pitchFamily="2" charset="2"/>
              <a:buChar char="q"/>
            </a:pPr>
            <a:endParaRPr lang="en-US" b="1" dirty="0"/>
          </a:p>
          <a:p>
            <a:pPr>
              <a:lnSpc>
                <a:spcPct val="200000"/>
              </a:lnSpc>
              <a:buFont typeface="Wingdings" panose="05000000000000000000" pitchFamily="2" charset="2"/>
              <a:buChar char="q"/>
            </a:pPr>
            <a:endParaRPr lang="en-US" dirty="0"/>
          </a:p>
          <a:p>
            <a:endParaRPr lang="en-US" dirty="0"/>
          </a:p>
        </p:txBody>
      </p:sp>
    </p:spTree>
    <p:extLst>
      <p:ext uri="{BB962C8B-B14F-4D97-AF65-F5344CB8AC3E}">
        <p14:creationId xmlns:p14="http://schemas.microsoft.com/office/powerpoint/2010/main" val="6979652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8000" dirty="0" smtClean="0"/>
              <a:t>Rituals</a:t>
            </a:r>
            <a:endParaRPr lang="en-US" sz="8000"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67833964"/>
      </p:ext>
    </p:extLst>
  </p:cSld>
  <p:clrMapOvr>
    <a:masterClrMapping/>
  </p:clrMapOvr>
  <mc:AlternateContent xmlns:mc="http://schemas.openxmlformats.org/markup-compatibility/2006" xmlns:p14="http://schemas.microsoft.com/office/powerpoint/2010/main">
    <mc:Choice Requires="p14">
      <p:transition spd="slow" p14:dur="2000" advTm="3194"/>
    </mc:Choice>
    <mc:Fallback xmlns="">
      <p:transition spd="slow" advTm="3194"/>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8000" dirty="0"/>
              <a:t>Practices</a:t>
            </a:r>
          </a:p>
        </p:txBody>
      </p:sp>
      <p:sp>
        <p:nvSpPr>
          <p:cNvPr id="3" name="Content Placeholder 2"/>
          <p:cNvSpPr>
            <a:spLocks noGrp="1"/>
          </p:cNvSpPr>
          <p:nvPr>
            <p:ph idx="1"/>
          </p:nvPr>
        </p:nvSpPr>
        <p:spPr/>
        <p:txBody>
          <a:bodyPr/>
          <a:lstStyle/>
          <a:p>
            <a:pPr>
              <a:buFont typeface="Wingdings" charset="2"/>
              <a:buChar char="q"/>
            </a:pPr>
            <a:r>
              <a:rPr lang="ar-SA" dirty="0"/>
              <a:t> </a:t>
            </a:r>
            <a:r>
              <a:rPr lang="en-US" dirty="0" smtClean="0"/>
              <a:t>Alchemy</a:t>
            </a:r>
            <a:endParaRPr lang="ar-SA" dirty="0" smtClean="0"/>
          </a:p>
          <a:p>
            <a:pPr>
              <a:buFont typeface="Wingdings" charset="2"/>
              <a:buChar char="q"/>
            </a:pPr>
            <a:r>
              <a:rPr lang="ar-SA" dirty="0" smtClean="0"/>
              <a:t> </a:t>
            </a:r>
            <a:r>
              <a:rPr lang="en-US" dirty="0" smtClean="0"/>
              <a:t>Body </a:t>
            </a:r>
            <a:r>
              <a:rPr lang="en-US" dirty="0"/>
              <a:t>and </a:t>
            </a:r>
            <a:r>
              <a:rPr lang="en-US" dirty="0" smtClean="0"/>
              <a:t>spirit</a:t>
            </a:r>
            <a:endParaRPr lang="ar-SA" dirty="0" smtClean="0"/>
          </a:p>
          <a:p>
            <a:pPr>
              <a:buFont typeface="Wingdings" charset="2"/>
              <a:buChar char="q"/>
            </a:pPr>
            <a:r>
              <a:rPr lang="ar-SA" dirty="0"/>
              <a:t> </a:t>
            </a:r>
            <a:r>
              <a:rPr lang="en-US" dirty="0"/>
              <a:t>Physical </a:t>
            </a:r>
            <a:r>
              <a:rPr lang="en-US" dirty="0" smtClean="0"/>
              <a:t>practices</a:t>
            </a:r>
            <a:endParaRPr lang="ar-SA" dirty="0" smtClean="0"/>
          </a:p>
          <a:p>
            <a:pPr>
              <a:buFont typeface="Wingdings" charset="2"/>
              <a:buChar char="q"/>
            </a:pPr>
            <a:r>
              <a:rPr lang="ar-SA" dirty="0" smtClean="0"/>
              <a:t> </a:t>
            </a:r>
            <a:r>
              <a:rPr lang="en-US" dirty="0" smtClean="0"/>
              <a:t>Recitation</a:t>
            </a:r>
            <a:endParaRPr lang="ar-SA" dirty="0" smtClean="0"/>
          </a:p>
          <a:p>
            <a:pPr>
              <a:buFont typeface="Wingdings" charset="2"/>
              <a:buChar char="q"/>
            </a:pPr>
            <a:r>
              <a:rPr lang="ar-SA" dirty="0" smtClean="0"/>
              <a:t> </a:t>
            </a:r>
            <a:r>
              <a:rPr lang="en-US" dirty="0" smtClean="0"/>
              <a:t>Sexual </a:t>
            </a:r>
            <a:r>
              <a:rPr lang="en-US" dirty="0"/>
              <a:t>energy </a:t>
            </a:r>
            <a:r>
              <a:rPr lang="en-US" dirty="0" smtClean="0"/>
              <a:t>Talismans</a:t>
            </a:r>
            <a:endParaRPr lang="ar-SA" dirty="0" smtClean="0"/>
          </a:p>
          <a:p>
            <a:pPr>
              <a:buFont typeface="Wingdings" charset="2"/>
              <a:buChar char="q"/>
            </a:pPr>
            <a:r>
              <a:rPr lang="ar-SA" dirty="0"/>
              <a:t> </a:t>
            </a:r>
            <a:r>
              <a:rPr lang="en-US" dirty="0"/>
              <a:t>Talismans</a:t>
            </a:r>
          </a:p>
          <a:p>
            <a:pPr>
              <a:buFont typeface="Wingdings" charset="2"/>
              <a:buChar char="q"/>
            </a:pPr>
            <a:endParaRPr lang="ar-SA" dirty="0"/>
          </a:p>
          <a:p>
            <a:pPr marL="0" indent="0">
              <a:buNone/>
            </a:pPr>
            <a:endParaRPr lang="en-US" dirty="0"/>
          </a:p>
        </p:txBody>
      </p:sp>
    </p:spTree>
    <p:extLst>
      <p:ext uri="{BB962C8B-B14F-4D97-AF65-F5344CB8AC3E}">
        <p14:creationId xmlns:p14="http://schemas.microsoft.com/office/powerpoint/2010/main" val="5302241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Alchemy</a:t>
            </a:r>
          </a:p>
        </p:txBody>
      </p:sp>
      <p:sp>
        <p:nvSpPr>
          <p:cNvPr id="3" name="Content Placeholder 2"/>
          <p:cNvSpPr>
            <a:spLocks noGrp="1"/>
          </p:cNvSpPr>
          <p:nvPr>
            <p:ph idx="1"/>
          </p:nvPr>
        </p:nvSpPr>
        <p:spPr/>
        <p:txBody>
          <a:bodyPr/>
          <a:lstStyle/>
          <a:p>
            <a:pPr>
              <a:buFont typeface="Wingdings" charset="2"/>
              <a:buChar char="q"/>
            </a:pPr>
            <a:r>
              <a:rPr lang="en-US" dirty="0" smtClean="0"/>
              <a:t> </a:t>
            </a:r>
            <a:r>
              <a:rPr lang="en-US" dirty="0"/>
              <a:t>Taoist physical practices, such as breath exercises, massage, martial arts, yoga and meditation are designed to transform a person both mentally and physically and so bring them into closer harmony with the Tao</a:t>
            </a:r>
            <a:r>
              <a:rPr lang="ar-SA" dirty="0"/>
              <a:t>.</a:t>
            </a:r>
            <a:endParaRPr lang="en-US" dirty="0"/>
          </a:p>
          <a:p>
            <a:pPr>
              <a:buFont typeface="Wingdings" charset="2"/>
              <a:buChar char="q"/>
            </a:pPr>
            <a:endParaRPr lang="en-US" dirty="0"/>
          </a:p>
        </p:txBody>
      </p:sp>
    </p:spTree>
    <p:extLst>
      <p:ext uri="{BB962C8B-B14F-4D97-AF65-F5344CB8AC3E}">
        <p14:creationId xmlns:p14="http://schemas.microsoft.com/office/powerpoint/2010/main" val="7654534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8000" dirty="0" smtClean="0"/>
              <a:t>Body And Spirit</a:t>
            </a:r>
            <a:endParaRPr lang="en-US" sz="8000" dirty="0"/>
          </a:p>
        </p:txBody>
      </p:sp>
      <p:sp>
        <p:nvSpPr>
          <p:cNvPr id="3" name="Content Placeholder 2"/>
          <p:cNvSpPr>
            <a:spLocks noGrp="1"/>
          </p:cNvSpPr>
          <p:nvPr>
            <p:ph idx="1"/>
          </p:nvPr>
        </p:nvSpPr>
        <p:spPr/>
        <p:txBody>
          <a:bodyPr/>
          <a:lstStyle/>
          <a:p>
            <a:pPr>
              <a:buFont typeface="Wingdings" charset="2"/>
              <a:buChar char="q"/>
            </a:pPr>
            <a:r>
              <a:rPr lang="ar-SA" dirty="0" smtClean="0"/>
              <a:t> </a:t>
            </a:r>
            <a:r>
              <a:rPr lang="en-US" dirty="0"/>
              <a:t>Because Taoism doesn't make a rigid division between body and spirit, it </a:t>
            </a:r>
            <a:r>
              <a:rPr lang="en-US" dirty="0" err="1"/>
              <a:t>recognises</a:t>
            </a:r>
            <a:r>
              <a:rPr lang="en-US" dirty="0"/>
              <a:t> that physical actions have a spiritual effect.</a:t>
            </a:r>
          </a:p>
          <a:p>
            <a:pPr>
              <a:buFont typeface="Wingdings" charset="2"/>
              <a:buChar char="q"/>
            </a:pPr>
            <a:endParaRPr lang="en-US" dirty="0"/>
          </a:p>
        </p:txBody>
      </p:sp>
    </p:spTree>
    <p:extLst>
      <p:ext uri="{BB962C8B-B14F-4D97-AF65-F5344CB8AC3E}">
        <p14:creationId xmlns:p14="http://schemas.microsoft.com/office/powerpoint/2010/main" val="13209209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Physical practices</a:t>
            </a:r>
          </a:p>
        </p:txBody>
      </p:sp>
      <p:sp>
        <p:nvSpPr>
          <p:cNvPr id="3" name="Content Placeholder 2"/>
          <p:cNvSpPr>
            <a:spLocks noGrp="1"/>
          </p:cNvSpPr>
          <p:nvPr>
            <p:ph idx="1"/>
          </p:nvPr>
        </p:nvSpPr>
        <p:spPr/>
        <p:txBody>
          <a:bodyPr/>
          <a:lstStyle/>
          <a:p>
            <a:pPr>
              <a:buFont typeface="Wingdings" charset="2"/>
              <a:buChar char="q"/>
            </a:pPr>
            <a:r>
              <a:rPr lang="en-US" dirty="0"/>
              <a:t> Because Taoism doesn't make a rigid division between body and spirit, it </a:t>
            </a:r>
            <a:r>
              <a:rPr lang="en-US" dirty="0" err="1"/>
              <a:t>recognisesthat</a:t>
            </a:r>
            <a:r>
              <a:rPr lang="en-US" dirty="0"/>
              <a:t> physical actions have a spiritual </a:t>
            </a:r>
            <a:r>
              <a:rPr lang="en-US" dirty="0" smtClean="0"/>
              <a:t>effect.</a:t>
            </a:r>
            <a:endParaRPr lang="en-US" dirty="0"/>
          </a:p>
        </p:txBody>
      </p:sp>
    </p:spTree>
    <p:extLst>
      <p:ext uri="{BB962C8B-B14F-4D97-AF65-F5344CB8AC3E}">
        <p14:creationId xmlns:p14="http://schemas.microsoft.com/office/powerpoint/2010/main" val="10043483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Recitation</a:t>
            </a:r>
          </a:p>
        </p:txBody>
      </p:sp>
      <p:sp>
        <p:nvSpPr>
          <p:cNvPr id="3" name="Content Placeholder 2"/>
          <p:cNvSpPr>
            <a:spLocks noGrp="1"/>
          </p:cNvSpPr>
          <p:nvPr>
            <p:ph idx="1"/>
          </p:nvPr>
        </p:nvSpPr>
        <p:spPr/>
        <p:txBody>
          <a:bodyPr/>
          <a:lstStyle/>
          <a:p>
            <a:pPr>
              <a:buFont typeface="Wingdings" charset="2"/>
              <a:buChar char="q"/>
            </a:pPr>
            <a:r>
              <a:rPr lang="en-US" dirty="0"/>
              <a:t> Reciting passages from the Tao </a:t>
            </a:r>
            <a:r>
              <a:rPr lang="en-US" dirty="0" err="1"/>
              <a:t>Te</a:t>
            </a:r>
            <a:r>
              <a:rPr lang="en-US" dirty="0"/>
              <a:t> </a:t>
            </a:r>
            <a:r>
              <a:rPr lang="en-US" dirty="0" err="1"/>
              <a:t>Ching</a:t>
            </a:r>
            <a:r>
              <a:rPr lang="en-US" dirty="0"/>
              <a:t> has been a spiritual practice for over 2000 years. For people who couldn't read and write it was an important way to learn the text, but even for those who could read, recitation was a vital expression of devotion and a way of spiritual growth.</a:t>
            </a:r>
          </a:p>
        </p:txBody>
      </p:sp>
    </p:spTree>
    <p:extLst>
      <p:ext uri="{BB962C8B-B14F-4D97-AF65-F5344CB8AC3E}">
        <p14:creationId xmlns:p14="http://schemas.microsoft.com/office/powerpoint/2010/main" val="3592668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Sexual energy</a:t>
            </a:r>
          </a:p>
        </p:txBody>
      </p:sp>
      <p:sp>
        <p:nvSpPr>
          <p:cNvPr id="3" name="Content Placeholder 2"/>
          <p:cNvSpPr>
            <a:spLocks noGrp="1"/>
          </p:cNvSpPr>
          <p:nvPr>
            <p:ph idx="1"/>
          </p:nvPr>
        </p:nvSpPr>
        <p:spPr/>
        <p:txBody>
          <a:bodyPr/>
          <a:lstStyle/>
          <a:p>
            <a:pPr>
              <a:buFont typeface="Wingdings" charset="2"/>
              <a:buChar char="q"/>
            </a:pPr>
            <a:r>
              <a:rPr lang="en-US" dirty="0"/>
              <a:t> Classical Taoist sexual techniques are designed to increase a person's sexual energy and to retain it. This is because sexual energy is life-enhancing.</a:t>
            </a:r>
          </a:p>
        </p:txBody>
      </p:sp>
    </p:spTree>
    <p:extLst>
      <p:ext uri="{BB962C8B-B14F-4D97-AF65-F5344CB8AC3E}">
        <p14:creationId xmlns:p14="http://schemas.microsoft.com/office/powerpoint/2010/main" val="1434568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Talismans</a:t>
            </a:r>
          </a:p>
        </p:txBody>
      </p:sp>
      <p:sp>
        <p:nvSpPr>
          <p:cNvPr id="3" name="Content Placeholder 2"/>
          <p:cNvSpPr>
            <a:spLocks noGrp="1"/>
          </p:cNvSpPr>
          <p:nvPr>
            <p:ph idx="1"/>
          </p:nvPr>
        </p:nvSpPr>
        <p:spPr/>
        <p:txBody>
          <a:bodyPr/>
          <a:lstStyle/>
          <a:p>
            <a:r>
              <a:rPr lang="en-US" dirty="0"/>
              <a:t>Talismans are objects thought to have the power to bring good luck. They can also be used to remove or keep away evil spirits.</a:t>
            </a:r>
          </a:p>
        </p:txBody>
      </p:sp>
    </p:spTree>
    <p:extLst>
      <p:ext uri="{BB962C8B-B14F-4D97-AF65-F5344CB8AC3E}">
        <p14:creationId xmlns:p14="http://schemas.microsoft.com/office/powerpoint/2010/main" val="13675547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Taoism Holy Book</a:t>
            </a:r>
          </a:p>
        </p:txBody>
      </p:sp>
      <p:sp>
        <p:nvSpPr>
          <p:cNvPr id="3" name="Content Placeholder 2"/>
          <p:cNvSpPr>
            <a:spLocks noGrp="1"/>
          </p:cNvSpPr>
          <p:nvPr>
            <p:ph sz="half" idx="1"/>
          </p:nvPr>
        </p:nvSpPr>
        <p:spPr/>
        <p:txBody>
          <a:bodyPr/>
          <a:lstStyle/>
          <a:p>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947339" y="1845734"/>
            <a:ext cx="3909848" cy="4023359"/>
          </a:xfrm>
        </p:spPr>
      </p:pic>
    </p:spTree>
    <p:extLst>
      <p:ext uri="{BB962C8B-B14F-4D97-AF65-F5344CB8AC3E}">
        <p14:creationId xmlns:p14="http://schemas.microsoft.com/office/powerpoint/2010/main" val="21208907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7200" dirty="0" smtClean="0"/>
              <a:t>Introduction </a:t>
            </a:r>
            <a:endParaRPr lang="en-US" sz="7200"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20068751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7578148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a:hlinkClick r:id="rId2"/>
              </a:rPr>
              <a:t>http://</a:t>
            </a:r>
            <a:r>
              <a:rPr lang="en-US" dirty="0" smtClean="0">
                <a:hlinkClick r:id="rId2"/>
              </a:rPr>
              <a:t>www.thearda.com/learningcenter/religiondictionary.asp#Taoism</a:t>
            </a:r>
            <a:endParaRPr lang="ar-SA" dirty="0" smtClean="0"/>
          </a:p>
          <a:p>
            <a:r>
              <a:rPr lang="en-US" dirty="0">
                <a:hlinkClick r:id="rId3"/>
              </a:rPr>
              <a:t>http://</a:t>
            </a:r>
            <a:r>
              <a:rPr lang="en-US" dirty="0" smtClean="0">
                <a:hlinkClick r:id="rId3"/>
              </a:rPr>
              <a:t>www.bbc.co.uk/religion/religions/taoism/beliefs/gods.shtml</a:t>
            </a:r>
            <a:endParaRPr lang="ar-SA" dirty="0" smtClean="0"/>
          </a:p>
          <a:p>
            <a:r>
              <a:rPr lang="en-US" dirty="0">
                <a:hlinkClick r:id="rId4"/>
              </a:rPr>
              <a:t>http://</a:t>
            </a:r>
            <a:r>
              <a:rPr lang="en-US" dirty="0" smtClean="0">
                <a:hlinkClick r:id="rId4"/>
              </a:rPr>
              <a:t>taoismfacts.weebly.com/holidays-and-festivals.html</a:t>
            </a:r>
            <a:endParaRPr lang="en-US" dirty="0" smtClean="0"/>
          </a:p>
          <a:p>
            <a:endParaRPr lang="en-US" dirty="0"/>
          </a:p>
        </p:txBody>
      </p:sp>
    </p:spTree>
    <p:extLst>
      <p:ext uri="{BB962C8B-B14F-4D97-AF65-F5344CB8AC3E}">
        <p14:creationId xmlns:p14="http://schemas.microsoft.com/office/powerpoint/2010/main" val="402303946"/>
      </p:ext>
    </p:extLst>
  </p:cSld>
  <p:clrMapOvr>
    <a:masterClrMapping/>
  </p:clrMapOvr>
  <mc:AlternateContent xmlns:mc="http://schemas.openxmlformats.org/markup-compatibility/2006" xmlns:p14="http://schemas.microsoft.com/office/powerpoint/2010/main">
    <mc:Choice Requires="p14">
      <p:transition spd="slow" p14:dur="2000" advTm="654"/>
    </mc:Choice>
    <mc:Fallback xmlns="">
      <p:transition spd="slow" advTm="654"/>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8000" dirty="0" smtClean="0"/>
              <a:t>Not A God </a:t>
            </a:r>
            <a:endParaRPr lang="en-US" sz="8000" dirty="0"/>
          </a:p>
        </p:txBody>
      </p:sp>
      <p:sp>
        <p:nvSpPr>
          <p:cNvPr id="3" name="Content Placeholder 2"/>
          <p:cNvSpPr>
            <a:spLocks noGrp="1"/>
          </p:cNvSpPr>
          <p:nvPr>
            <p:ph idx="1"/>
          </p:nvPr>
        </p:nvSpPr>
        <p:spPr/>
        <p:txBody>
          <a:bodyPr/>
          <a:lstStyle/>
          <a:p>
            <a:pPr>
              <a:buFont typeface="Wingdings" charset="2"/>
              <a:buChar char="q"/>
            </a:pPr>
            <a:r>
              <a:rPr lang="en-US" dirty="0" smtClean="0"/>
              <a:t>   The Tao is not God, and is not worshipped.</a:t>
            </a:r>
            <a:endParaRPr lang="en-US" dirty="0"/>
          </a:p>
          <a:p>
            <a:pPr>
              <a:buFont typeface="Wingdings" charset="2"/>
              <a:buChar char="q"/>
            </a:pPr>
            <a:r>
              <a:rPr lang="en-US" dirty="0" smtClean="0"/>
              <a:t> The </a:t>
            </a:r>
            <a:r>
              <a:rPr lang="en-US" dirty="0"/>
              <a:t>Tao is not considered a god, and  Taoism does not have a God in the way that the Abrahamic religions do</a:t>
            </a:r>
            <a:r>
              <a:rPr lang="en-US" dirty="0" smtClean="0"/>
              <a:t>.</a:t>
            </a:r>
            <a:endParaRPr lang="en-US" dirty="0"/>
          </a:p>
          <a:p>
            <a:pPr>
              <a:buFont typeface="Wingdings" charset="2"/>
              <a:buChar char="q"/>
            </a:pPr>
            <a:r>
              <a:rPr lang="en-US" dirty="0" smtClean="0"/>
              <a:t> The Tao includes several concepts in one word:</a:t>
            </a:r>
          </a:p>
          <a:p>
            <a:pPr marL="457200" indent="-457200">
              <a:buFont typeface="+mj-lt"/>
              <a:buAutoNum type="arabicParenR"/>
            </a:pPr>
            <a:r>
              <a:rPr lang="en-US" dirty="0" smtClean="0"/>
              <a:t>The source of creation.</a:t>
            </a:r>
          </a:p>
          <a:p>
            <a:pPr marL="457200" indent="-457200">
              <a:buFont typeface="+mj-lt"/>
              <a:buAutoNum type="arabicParenR"/>
            </a:pPr>
            <a:r>
              <a:rPr lang="en-US" dirty="0" smtClean="0"/>
              <a:t>The ultimate.</a:t>
            </a:r>
          </a:p>
          <a:p>
            <a:pPr marL="457200" indent="-457200">
              <a:buFont typeface="+mj-lt"/>
              <a:buAutoNum type="arabicParenR"/>
            </a:pPr>
            <a:r>
              <a:rPr lang="en-US" dirty="0" smtClean="0"/>
              <a:t>The inexpressible and indefinable.</a:t>
            </a:r>
          </a:p>
          <a:p>
            <a:pPr marL="457200" indent="-457200">
              <a:buFont typeface="+mj-lt"/>
              <a:buAutoNum type="arabicParenR"/>
            </a:pPr>
            <a:r>
              <a:rPr lang="en-US" dirty="0" smtClean="0"/>
              <a:t>The </a:t>
            </a:r>
            <a:r>
              <a:rPr lang="en-US" dirty="0" err="1" smtClean="0"/>
              <a:t>unameable</a:t>
            </a:r>
            <a:r>
              <a:rPr lang="en-US" dirty="0" smtClean="0"/>
              <a:t>.</a:t>
            </a:r>
          </a:p>
          <a:p>
            <a:pPr marL="457200" indent="-457200">
              <a:buFont typeface="+mj-lt"/>
              <a:buAutoNum type="arabicParenR"/>
            </a:pPr>
            <a:r>
              <a:rPr lang="en-US" dirty="0" smtClean="0"/>
              <a:t>The natural universe as a whole.</a:t>
            </a:r>
          </a:p>
          <a:p>
            <a:pPr marL="457200" indent="-457200">
              <a:buFont typeface="+mj-lt"/>
              <a:buAutoNum type="arabicParenR"/>
            </a:pPr>
            <a:endParaRPr lang="en-US" dirty="0" smtClean="0"/>
          </a:p>
          <a:p>
            <a:pPr marL="457200" indent="-457200">
              <a:buFont typeface="+mj-lt"/>
              <a:buAutoNum type="arabicParenR"/>
            </a:pPr>
            <a:endParaRPr lang="en-US" dirty="0" smtClean="0"/>
          </a:p>
          <a:p>
            <a:pPr marL="457200" indent="-457200">
              <a:buFont typeface="+mj-lt"/>
              <a:buAutoNum type="arabicParenR"/>
            </a:pPr>
            <a:endParaRPr lang="en-US" dirty="0"/>
          </a:p>
          <a:p>
            <a:pPr>
              <a:buFont typeface="Wingdings" charset="2"/>
              <a:buChar char="q"/>
            </a:pPr>
            <a:endParaRPr lang="en-US" dirty="0"/>
          </a:p>
          <a:p>
            <a:pPr>
              <a:buFont typeface="Wingdings" charset="2"/>
              <a:buChar char="q"/>
            </a:pPr>
            <a:endParaRPr lang="en-US" dirty="0"/>
          </a:p>
        </p:txBody>
      </p:sp>
    </p:spTree>
    <p:extLst>
      <p:ext uri="{BB962C8B-B14F-4D97-AF65-F5344CB8AC3E}">
        <p14:creationId xmlns:p14="http://schemas.microsoft.com/office/powerpoint/2010/main" val="234819453"/>
      </p:ext>
    </p:extLst>
  </p:cSld>
  <p:clrMapOvr>
    <a:masterClrMapping/>
  </p:clrMapOvr>
  <mc:AlternateContent xmlns:mc="http://schemas.openxmlformats.org/markup-compatibility/2006" xmlns:p14="http://schemas.microsoft.com/office/powerpoint/2010/main">
    <mc:Choice Requires="p14">
      <p:transition spd="slow" p14:dur="2000" advTm="900"/>
    </mc:Choice>
    <mc:Fallback xmlns="">
      <p:transition spd="slow" advTm="90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8000" dirty="0" smtClean="0"/>
              <a:t>Founder</a:t>
            </a:r>
            <a:endParaRPr lang="en-US" sz="8000" dirty="0"/>
          </a:p>
        </p:txBody>
      </p:sp>
      <p:sp>
        <p:nvSpPr>
          <p:cNvPr id="3" name="Content Placeholder 2"/>
          <p:cNvSpPr>
            <a:spLocks noGrp="1"/>
          </p:cNvSpPr>
          <p:nvPr>
            <p:ph idx="1"/>
          </p:nvPr>
        </p:nvSpPr>
        <p:spPr/>
        <p:txBody>
          <a:bodyPr/>
          <a:lstStyle/>
          <a:p>
            <a:pPr>
              <a:buFont typeface="Wingdings" charset="2"/>
              <a:buChar char="q"/>
            </a:pPr>
            <a:r>
              <a:rPr lang="en-US" dirty="0" smtClean="0"/>
              <a:t> </a:t>
            </a:r>
            <a:r>
              <a:rPr lang="en-US" dirty="0"/>
              <a:t>Taoism has no founder and no founding date</a:t>
            </a:r>
            <a:r>
              <a:rPr lang="en-US" dirty="0" smtClean="0"/>
              <a:t>.</a:t>
            </a:r>
          </a:p>
          <a:p>
            <a:pPr>
              <a:buFont typeface="Wingdings" charset="2"/>
              <a:buChar char="q"/>
            </a:pPr>
            <a:endParaRPr lang="en-US" dirty="0"/>
          </a:p>
          <a:p>
            <a:pPr>
              <a:buFont typeface="Wingdings" charset="2"/>
              <a:buChar char="q"/>
            </a:pPr>
            <a:r>
              <a:rPr lang="en-US" dirty="0" smtClean="0"/>
              <a:t> Taoism as religion start in the year 142 C.E by Zhang </a:t>
            </a:r>
            <a:r>
              <a:rPr lang="en-US" dirty="0" err="1" smtClean="0"/>
              <a:t>Daoling</a:t>
            </a:r>
            <a:r>
              <a:rPr lang="en-US" dirty="0" smtClean="0"/>
              <a:t> or </a:t>
            </a:r>
            <a:r>
              <a:rPr lang="en-US" dirty="0" err="1" smtClean="0"/>
              <a:t>chang</a:t>
            </a:r>
            <a:r>
              <a:rPr lang="en-US" dirty="0" smtClean="0"/>
              <a:t> Tao-ling by personified god of the Tao.</a:t>
            </a:r>
          </a:p>
          <a:p>
            <a:pPr>
              <a:buFont typeface="Wingdings" charset="2"/>
              <a:buChar char="q"/>
            </a:pPr>
            <a:r>
              <a:rPr lang="en-US" dirty="0"/>
              <a:t> </a:t>
            </a:r>
            <a:r>
              <a:rPr lang="en-US" dirty="0" smtClean="0"/>
              <a:t>Zhang </a:t>
            </a:r>
            <a:r>
              <a:rPr lang="en-US" dirty="0" err="1" smtClean="0"/>
              <a:t>Daoling</a:t>
            </a:r>
            <a:r>
              <a:rPr lang="en-US" dirty="0" smtClean="0"/>
              <a:t> became the first Celestial Master and founder of the first organized Taoist school of thought.</a:t>
            </a:r>
          </a:p>
          <a:p>
            <a:pPr>
              <a:buFont typeface="Wingdings" charset="2"/>
              <a:buChar char="q"/>
            </a:pPr>
            <a:endParaRPr lang="en-US" dirty="0" smtClean="0"/>
          </a:p>
          <a:p>
            <a:pPr>
              <a:buFont typeface="Wingdings" charset="2"/>
              <a:buChar char="q"/>
            </a:pPr>
            <a:r>
              <a:rPr lang="en-US" dirty="0"/>
              <a:t> Zhang </a:t>
            </a:r>
            <a:r>
              <a:rPr lang="en-US" dirty="0" err="1"/>
              <a:t>Daoling</a:t>
            </a:r>
            <a:r>
              <a:rPr lang="en-US" dirty="0"/>
              <a:t> became the first Celestial Master and founder of the first organized Taoist school of thought. This tradition continues to the present day, with the current Celestial Master living in Taiwan.</a:t>
            </a:r>
          </a:p>
          <a:p>
            <a:pPr>
              <a:buFont typeface="Wingdings" charset="2"/>
              <a:buChar char="q"/>
            </a:pPr>
            <a:endParaRPr lang="en-US" dirty="0"/>
          </a:p>
          <a:p>
            <a:pPr>
              <a:buFont typeface="Wingdings" charset="2"/>
              <a:buChar char="q"/>
            </a:pPr>
            <a:endParaRPr lang="en-US" dirty="0"/>
          </a:p>
        </p:txBody>
      </p:sp>
    </p:spTree>
    <p:extLst>
      <p:ext uri="{BB962C8B-B14F-4D97-AF65-F5344CB8AC3E}">
        <p14:creationId xmlns:p14="http://schemas.microsoft.com/office/powerpoint/2010/main" val="1486241520"/>
      </p:ext>
    </p:extLst>
  </p:cSld>
  <p:clrMapOvr>
    <a:masterClrMapping/>
  </p:clrMapOvr>
  <mc:AlternateContent xmlns:mc="http://schemas.openxmlformats.org/markup-compatibility/2006" xmlns:p14="http://schemas.microsoft.com/office/powerpoint/2010/main">
    <mc:Choice Requires="p14">
      <p:transition spd="slow" p14:dur="2000" advTm="691"/>
    </mc:Choice>
    <mc:Fallback xmlns="">
      <p:transition spd="slow" advTm="691"/>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8000" dirty="0" smtClean="0"/>
              <a:t>Humans</a:t>
            </a:r>
            <a:endParaRPr lang="en-US" sz="8000"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498446514"/>
      </p:ext>
    </p:extLst>
  </p:cSld>
  <p:clrMapOvr>
    <a:masterClrMapping/>
  </p:clrMapOvr>
  <mc:AlternateContent xmlns:mc="http://schemas.openxmlformats.org/markup-compatibility/2006" xmlns:p14="http://schemas.microsoft.com/office/powerpoint/2010/main">
    <mc:Choice Requires="p14">
      <p:transition spd="slow" p14:dur="2000" advTm="691"/>
    </mc:Choice>
    <mc:Fallback xmlns="">
      <p:transition spd="slow" advTm="691"/>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8800" dirty="0" smtClean="0"/>
              <a:t>Sin</a:t>
            </a:r>
            <a:endParaRPr lang="en-US" sz="8800" dirty="0"/>
          </a:p>
        </p:txBody>
      </p:sp>
      <p:sp>
        <p:nvSpPr>
          <p:cNvPr id="3" name="Content Placeholder 2"/>
          <p:cNvSpPr>
            <a:spLocks noGrp="1"/>
          </p:cNvSpPr>
          <p:nvPr>
            <p:ph idx="1"/>
          </p:nvPr>
        </p:nvSpPr>
        <p:spPr/>
        <p:txBody>
          <a:bodyPr/>
          <a:lstStyle/>
          <a:p>
            <a:pPr>
              <a:buFont typeface="Wingdings" charset="2"/>
              <a:buChar char="q"/>
            </a:pPr>
            <a:r>
              <a:rPr lang="en-US" dirty="0" smtClean="0"/>
              <a:t>There is no “Sin” in Taoism.</a:t>
            </a:r>
            <a:endParaRPr lang="en-US" dirty="0"/>
          </a:p>
        </p:txBody>
      </p:sp>
    </p:spTree>
    <p:extLst>
      <p:ext uri="{BB962C8B-B14F-4D97-AF65-F5344CB8AC3E}">
        <p14:creationId xmlns:p14="http://schemas.microsoft.com/office/powerpoint/2010/main" val="910746221"/>
      </p:ext>
    </p:extLst>
  </p:cSld>
  <p:clrMapOvr>
    <a:masterClrMapping/>
  </p:clrMapOvr>
  <mc:AlternateContent xmlns:mc="http://schemas.openxmlformats.org/markup-compatibility/2006" xmlns:p14="http://schemas.microsoft.com/office/powerpoint/2010/main">
    <mc:Choice Requires="p14">
      <p:transition spd="slow" p14:dur="2000" advTm="867"/>
    </mc:Choice>
    <mc:Fallback xmlns="">
      <p:transition spd="slow" advTm="867"/>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8000" dirty="0" smtClean="0"/>
              <a:t>Salvation</a:t>
            </a:r>
            <a:endParaRPr lang="en-US" sz="8000"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059934489"/>
      </p:ext>
    </p:extLst>
  </p:cSld>
  <p:clrMapOvr>
    <a:masterClrMapping/>
  </p:clrMapOvr>
  <mc:AlternateContent xmlns:mc="http://schemas.openxmlformats.org/markup-compatibility/2006" xmlns:p14="http://schemas.microsoft.com/office/powerpoint/2010/main">
    <mc:Choice Requires="p14">
      <p:transition spd="slow" p14:dur="2000" advTm="1547"/>
    </mc:Choice>
    <mc:Fallback xmlns="">
      <p:transition spd="slow" advTm="1547"/>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7200" dirty="0" smtClean="0"/>
              <a:t>H0LIDAYS AND FESTIVALS</a:t>
            </a:r>
            <a:endParaRPr lang="en-US" sz="7200" dirty="0"/>
          </a:p>
        </p:txBody>
      </p:sp>
      <p:sp>
        <p:nvSpPr>
          <p:cNvPr id="3" name="Content Placeholder 2"/>
          <p:cNvSpPr>
            <a:spLocks noGrp="1"/>
          </p:cNvSpPr>
          <p:nvPr>
            <p:ph idx="1"/>
          </p:nvPr>
        </p:nvSpPr>
        <p:spPr/>
        <p:txBody>
          <a:bodyPr/>
          <a:lstStyle/>
          <a:p>
            <a:pPr>
              <a:buFont typeface="Wingdings" charset="2"/>
              <a:buChar char="q"/>
            </a:pPr>
            <a:r>
              <a:rPr lang="en-US" dirty="0"/>
              <a:t> Chinese New Year</a:t>
            </a:r>
            <a:r>
              <a:rPr lang="en-US" dirty="0" smtClean="0"/>
              <a:t>.</a:t>
            </a:r>
          </a:p>
          <a:p>
            <a:pPr>
              <a:buFont typeface="Wingdings" charset="2"/>
              <a:buChar char="q"/>
            </a:pPr>
            <a:endParaRPr lang="en-US" dirty="0" smtClean="0"/>
          </a:p>
          <a:p>
            <a:pPr>
              <a:buFont typeface="Wingdings" charset="2"/>
              <a:buChar char="q"/>
            </a:pPr>
            <a:r>
              <a:rPr lang="en-US" dirty="0" smtClean="0"/>
              <a:t> Hungry </a:t>
            </a:r>
            <a:r>
              <a:rPr lang="en-US" dirty="0"/>
              <a:t>Ghost Festival</a:t>
            </a:r>
            <a:r>
              <a:rPr lang="en-US" dirty="0" smtClean="0"/>
              <a:t>.</a:t>
            </a:r>
          </a:p>
          <a:p>
            <a:pPr>
              <a:buFont typeface="Wingdings" charset="2"/>
              <a:buChar char="q"/>
            </a:pPr>
            <a:endParaRPr lang="en-US" dirty="0" smtClean="0"/>
          </a:p>
          <a:p>
            <a:pPr>
              <a:buFont typeface="Wingdings" charset="2"/>
              <a:buChar char="q"/>
            </a:pPr>
            <a:r>
              <a:rPr lang="en-US" dirty="0"/>
              <a:t> Dragon Boat Festival</a:t>
            </a:r>
            <a:r>
              <a:rPr lang="en-US" dirty="0" smtClean="0"/>
              <a:t>.</a:t>
            </a:r>
          </a:p>
          <a:p>
            <a:pPr>
              <a:buFont typeface="Wingdings" charset="2"/>
              <a:buChar char="q"/>
            </a:pPr>
            <a:endParaRPr lang="en-US" dirty="0" smtClean="0"/>
          </a:p>
          <a:p>
            <a:pPr>
              <a:buFont typeface="Wingdings" charset="2"/>
              <a:buChar char="q"/>
            </a:pPr>
            <a:r>
              <a:rPr lang="en-US" dirty="0"/>
              <a:t> The Lantern </a:t>
            </a:r>
            <a:r>
              <a:rPr lang="en-US" dirty="0" smtClean="0"/>
              <a:t>Festival.</a:t>
            </a:r>
            <a:endParaRPr lang="en-US" dirty="0"/>
          </a:p>
        </p:txBody>
      </p:sp>
    </p:spTree>
    <p:extLst>
      <p:ext uri="{BB962C8B-B14F-4D97-AF65-F5344CB8AC3E}">
        <p14:creationId xmlns:p14="http://schemas.microsoft.com/office/powerpoint/2010/main" val="422969524"/>
      </p:ext>
    </p:extLst>
  </p:cSld>
  <p:clrMapOvr>
    <a:masterClrMapping/>
  </p:clrMapOvr>
  <mc:AlternateContent xmlns:mc="http://schemas.openxmlformats.org/markup-compatibility/2006" xmlns:p14="http://schemas.microsoft.com/office/powerpoint/2010/main">
    <mc:Choice Requires="p14">
      <p:transition spd="slow" p14:dur="2000" advTm="1621"/>
    </mc:Choice>
    <mc:Fallback xmlns="">
      <p:transition spd="slow" advTm="1621"/>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8000" dirty="0" smtClean="0"/>
              <a:t>Symbols</a:t>
            </a:r>
            <a:endParaRPr lang="en-US" sz="8000" dirty="0"/>
          </a:p>
        </p:txBody>
      </p:sp>
      <p:sp>
        <p:nvSpPr>
          <p:cNvPr id="3" name="Content Placeholder 2"/>
          <p:cNvSpPr>
            <a:spLocks noGrp="1"/>
          </p:cNvSpPr>
          <p:nvPr>
            <p:ph idx="1"/>
          </p:nvPr>
        </p:nvSpPr>
        <p:spPr/>
        <p:txBody>
          <a:bodyPr/>
          <a:lstStyle/>
          <a:p>
            <a:pPr>
              <a:lnSpc>
                <a:spcPct val="200000"/>
              </a:lnSpc>
              <a:buFont typeface="Wingdings" panose="05000000000000000000" pitchFamily="2" charset="2"/>
              <a:buChar char="q"/>
            </a:pPr>
            <a:r>
              <a:rPr lang="en-US" dirty="0"/>
              <a:t>The most well-known of Taoist visual symbols is the Yin-Yang symbol, also known as the </a:t>
            </a:r>
            <a:r>
              <a:rPr lang="en-US" dirty="0" err="1"/>
              <a:t>Taiji</a:t>
            </a:r>
            <a:r>
              <a:rPr lang="en-US" dirty="0"/>
              <a:t> symbol. The image consists of a circle divided into two teardrop-shaped halves - one white and the other black. Within each half is contained a smaller circle of the opposite color. </a:t>
            </a:r>
          </a:p>
          <a:p>
            <a:pPr>
              <a:lnSpc>
                <a:spcPct val="100000"/>
              </a:lnSpc>
              <a:buFont typeface="Wingdings" panose="05000000000000000000" pitchFamily="2" charset="2"/>
              <a:buChar char="q"/>
            </a:pPr>
            <a:r>
              <a:rPr lang="en-US" dirty="0"/>
              <a:t> In order to make this theory more clear and vivid, Taoism draws a </a:t>
            </a:r>
            <a:r>
              <a:rPr lang="en-US" dirty="0" err="1"/>
              <a:t>Taiji</a:t>
            </a:r>
            <a:r>
              <a:rPr lang="en-US" dirty="0"/>
              <a:t> Diagram: a curve dividing a circle into two parts, one half is in white representing Yang (the bright side), while the other is in black, representing Yin (the dark side). There is a black dot in the white part, while a white dot is in the black part representing the Yin and Yang of each other and can transform into the counterpart. The diagram looks like two fish end to end, so it is also called the Diagram of Yin Yang Fish.</a:t>
            </a:r>
          </a:p>
          <a:p>
            <a:endParaRPr lang="en-US" dirty="0"/>
          </a:p>
        </p:txBody>
      </p:sp>
      <p:pic>
        <p:nvPicPr>
          <p:cNvPr id="4" name="Picture 3" descr="Unsuck DC Metro: The Yin and Yang of Metro"/>
          <p:cNvPicPr>
            <a:picLocks noChangeAspect="1"/>
          </p:cNvPicPr>
          <p:nvPr/>
        </p:nvPicPr>
        <p:blipFill>
          <a:blip r:embed="rId2"/>
          <a:stretch>
            <a:fillRect/>
          </a:stretch>
        </p:blipFill>
        <p:spPr>
          <a:xfrm>
            <a:off x="7440638" y="94593"/>
            <a:ext cx="2392680" cy="1638664"/>
          </a:xfrm>
          <a:prstGeom prst="rect">
            <a:avLst/>
          </a:prstGeom>
        </p:spPr>
      </p:pic>
    </p:spTree>
    <p:extLst>
      <p:ext uri="{BB962C8B-B14F-4D97-AF65-F5344CB8AC3E}">
        <p14:creationId xmlns:p14="http://schemas.microsoft.com/office/powerpoint/2010/main" val="865185539"/>
      </p:ext>
    </p:extLst>
  </p:cSld>
  <p:clrMapOvr>
    <a:masterClrMapping/>
  </p:clrMapOvr>
  <mc:AlternateContent xmlns:mc="http://schemas.openxmlformats.org/markup-compatibility/2006" xmlns:p14="http://schemas.microsoft.com/office/powerpoint/2010/main">
    <mc:Choice Requires="p14">
      <p:transition spd="slow" p14:dur="2000" advTm="1187"/>
    </mc:Choice>
    <mc:Fallback xmlns="">
      <p:transition spd="slow" advTm="1187"/>
    </mc:Fallback>
  </mc:AlternateContent>
  <p:timing>
    <p:tnLst>
      <p:par>
        <p:cTn id="1" dur="indefinite" restart="never" nodeType="tmRoot"/>
      </p:par>
    </p:tnLst>
  </p:timing>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50956</TotalTime>
  <Words>682</Words>
  <Application>Microsoft Macintosh PowerPoint</Application>
  <PresentationFormat>Widescreen</PresentationFormat>
  <Paragraphs>65</Paragraphs>
  <Slides>21</Slides>
  <Notes>0</Notes>
  <HiddenSlides>0</HiddenSlides>
  <MMClips>1</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Adobe Caslon Pro Bold</vt:lpstr>
      <vt:lpstr>Calibri Light</vt:lpstr>
      <vt:lpstr>Desdemona</vt:lpstr>
      <vt:lpstr>Helvetica Neue</vt:lpstr>
      <vt:lpstr>Arial</vt:lpstr>
      <vt:lpstr>Calibri</vt:lpstr>
      <vt:lpstr>Wingdings</vt:lpstr>
      <vt:lpstr>Retrospect</vt:lpstr>
      <vt:lpstr>TAOISM</vt:lpstr>
      <vt:lpstr>Introduction </vt:lpstr>
      <vt:lpstr>Not A God </vt:lpstr>
      <vt:lpstr>Founder</vt:lpstr>
      <vt:lpstr>Humans</vt:lpstr>
      <vt:lpstr>Sin</vt:lpstr>
      <vt:lpstr>Salvation</vt:lpstr>
      <vt:lpstr>H0LIDAYS AND FESTIVALS</vt:lpstr>
      <vt:lpstr>Symbols</vt:lpstr>
      <vt:lpstr>Symbols</vt:lpstr>
      <vt:lpstr>Rituals</vt:lpstr>
      <vt:lpstr>Practices</vt:lpstr>
      <vt:lpstr>Alchemy</vt:lpstr>
      <vt:lpstr>Body And Spirit</vt:lpstr>
      <vt:lpstr>Physical practices</vt:lpstr>
      <vt:lpstr>Recitation</vt:lpstr>
      <vt:lpstr>Sexual energy</vt:lpstr>
      <vt:lpstr>Talismans</vt:lpstr>
      <vt:lpstr>Taoism Holy Book</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39</cp:revision>
  <dcterms:created xsi:type="dcterms:W3CDTF">2016-09-27T18:06:34Z</dcterms:created>
  <dcterms:modified xsi:type="dcterms:W3CDTF">2016-11-08T01:53:05Z</dcterms:modified>
</cp:coreProperties>
</file>